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793" r:id="rId2"/>
    <p:sldId id="801" r:id="rId3"/>
    <p:sldId id="794" r:id="rId4"/>
    <p:sldId id="800" r:id="rId5"/>
    <p:sldId id="799" r:id="rId6"/>
    <p:sldId id="798" r:id="rId7"/>
    <p:sldId id="797" r:id="rId8"/>
    <p:sldId id="796" r:id="rId9"/>
    <p:sldId id="795" r:id="rId10"/>
    <p:sldId id="802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E0F2"/>
    <a:srgbClr val="005AA5"/>
    <a:srgbClr val="2C4286"/>
    <a:srgbClr val="D0E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2" autoAdjust="0"/>
    <p:restoredTop sz="94660"/>
  </p:normalViewPr>
  <p:slideViewPr>
    <p:cSldViewPr snapToGrid="0">
      <p:cViewPr varScale="1">
        <p:scale>
          <a:sx n="72" d="100"/>
          <a:sy n="72" d="100"/>
        </p:scale>
        <p:origin x="118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7595986-A32F-420F-8163-B4A3D830AE02}" type="datetimeFigureOut">
              <a:rPr lang="ru-RU"/>
              <a:pPr>
                <a:defRPr/>
              </a:pPr>
              <a:t>12.02.2022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EBD1A0C-2187-4BF0-8D2B-0076FB8E9A6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228899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371D77-798B-4ABA-812F-F7EF300BCA0B}" type="datetimeFigureOut">
              <a:rPr lang="ru-RU" smtClean="0"/>
              <a:pPr>
                <a:defRPr/>
              </a:pPr>
              <a:t>12.02.2022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95C7-428D-4244-BA12-695DAB9DE54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20853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E111AA-A019-4B8F-A41D-96F86C0676C7}" type="datetimeFigureOut">
              <a:rPr lang="ru-RU" smtClean="0"/>
              <a:pPr>
                <a:defRPr/>
              </a:pPr>
              <a:t>12.02.2022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E3D91-79B0-4613-9406-F825854102E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6731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A55BFE-7BEC-4B0E-939D-0AFADF0BA8C1}" type="datetimeFigureOut">
              <a:rPr lang="ru-RU" smtClean="0"/>
              <a:pPr>
                <a:defRPr/>
              </a:pPr>
              <a:t>12.02.2022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AE89-D73F-4249-AA7C-2A502CE37F7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4573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12178B-3424-4789-90D4-4C0E79A22883}" type="datetimeFigureOut">
              <a:rPr lang="ru-RU" smtClean="0"/>
              <a:pPr>
                <a:defRPr/>
              </a:pPr>
              <a:t>12.02.2022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15D9-06BE-4970-9BC3-49793027780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5747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ED91DB-4D9B-445C-B63D-BAA7B317C4A4}" type="datetimeFigureOut">
              <a:rPr lang="ru-RU" smtClean="0"/>
              <a:pPr>
                <a:defRPr/>
              </a:pPr>
              <a:t>12.02.2022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3947B-4B4B-434F-A80E-38CF1208B07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7845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F7C88B-ED11-4433-B3E2-BF3052FAE4AC}" type="datetimeFigureOut">
              <a:rPr lang="ru-RU" smtClean="0"/>
              <a:pPr>
                <a:defRPr/>
              </a:pPr>
              <a:t>12.02.2022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6BE5-493B-420B-AE94-3DA186400C3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9704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1B3F10-4B52-46B2-A20D-EE0C91BAD73F}" type="datetimeFigureOut">
              <a:rPr lang="ru-RU" smtClean="0"/>
              <a:pPr>
                <a:defRPr/>
              </a:pPr>
              <a:t>12.02.2022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D46A-0AF6-4605-A363-2744505B659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3854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B62C95-BE3A-4B73-A6AB-DBF8582FCBDE}" type="datetimeFigureOut">
              <a:rPr lang="ru-RU" smtClean="0"/>
              <a:pPr>
                <a:defRPr/>
              </a:pPr>
              <a:t>12.02.2022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12DAD-BBD0-41C4-9F8D-BF48B69717C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0128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C6C155-85E4-44B0-AA48-2202E5891061}" type="datetimeFigureOut">
              <a:rPr lang="ru-RU" smtClean="0"/>
              <a:pPr>
                <a:defRPr/>
              </a:pPr>
              <a:t>12.02.2022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624B2-0C68-4143-AC75-FEB7C1EC9EE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88372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6F02C1-BC6B-4EAD-AE74-768870C59BC3}" type="datetimeFigureOut">
              <a:rPr lang="ru-RU" smtClean="0"/>
              <a:pPr>
                <a:defRPr/>
              </a:pPr>
              <a:t>12.02.2022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E340E-D3D7-4545-8E6F-FC3A918B816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27989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BAD9DD-2EE5-4E6A-B2D7-609539F493D9}" type="datetimeFigureOut">
              <a:rPr lang="ru-RU" smtClean="0"/>
              <a:pPr>
                <a:defRPr/>
              </a:pPr>
              <a:t>12.02.2022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C594-3759-49DB-BB5D-E1190FFE052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72801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5672CD7-DB15-4F75-BAAB-C85F4E903695}" type="datetimeFigureOut">
              <a:rPr lang="ru-RU" smtClean="0"/>
              <a:pPr>
                <a:defRPr/>
              </a:pPr>
              <a:t>12.02.2022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5E73A-C09B-4FF5-AEE8-8E117F109AB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8565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808513" y="3700874"/>
            <a:ext cx="6858001" cy="4062651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27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ПРЕЗЕНТАЦИЯ </a:t>
            </a:r>
          </a:p>
          <a:p>
            <a:pPr algn="ctr"/>
            <a:r>
              <a:rPr lang="ru-RU" altLang="ru-RU" sz="27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ЭЛЕКТИВНОЙ ДИСЦИПЛИНЫ</a:t>
            </a: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r>
              <a:rPr lang="ru-RU" altLang="ru-RU" sz="2700" b="1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«Квалификация и предупреждение транспортных преступлений»</a:t>
            </a:r>
          </a:p>
          <a:p>
            <a:pPr algn="r"/>
            <a:endParaRPr lang="ru-RU" altLang="ru-RU" sz="15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9006" y="5995851"/>
            <a:ext cx="8817428" cy="2292935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ru-RU" altLang="ru-RU" sz="20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Кафедра уголовного и уголовно-исполнительного права</a:t>
            </a:r>
          </a:p>
          <a:p>
            <a:pPr algn="r"/>
            <a:endParaRPr lang="ru-RU" altLang="ru-RU" sz="15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123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063932" y="4444166"/>
            <a:ext cx="7289074" cy="707886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40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884913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1757" y="4862773"/>
            <a:ext cx="1359809" cy="169976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/>
              <a:t>Цель освоения дисциплины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формирование у обучающихся представления о преступлениях против безопасности движения и эксплуатации транспорта, их квалификации, разграничении со смежными составами преступлений, а также об уголовной политике по данному вопросу.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3097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/>
              <a:t>Задачи дисциплины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069512"/>
            <a:ext cx="7886700" cy="435133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/>
              <a:t> изучение истории развития норм российского уголовного законодательства, регламентирующих ответственность за транспортные преступления;</a:t>
            </a:r>
          </a:p>
          <a:p>
            <a:pPr algn="just"/>
            <a:r>
              <a:rPr lang="ru-RU" dirty="0"/>
              <a:t>анализ закономерностей и оснований криминализации транспортных преступлений;</a:t>
            </a:r>
          </a:p>
          <a:p>
            <a:pPr algn="just"/>
            <a:r>
              <a:rPr lang="ru-RU" dirty="0"/>
              <a:t>владение навыками по уголовно-правовому анализу норм об ответственности за транспортные преступления, выявления дефектов технико-юридического конструирования соответствующих норм главы 27 УК РФ в целях их совершенствования;</a:t>
            </a:r>
          </a:p>
          <a:p>
            <a:pPr algn="just"/>
            <a:r>
              <a:rPr lang="ru-RU" dirty="0"/>
              <a:t>усвоение особенностей состояния, структуры и динамики транспортных преступлений;</a:t>
            </a:r>
          </a:p>
          <a:p>
            <a:pPr algn="just"/>
            <a:r>
              <a:rPr lang="ru-RU" dirty="0"/>
              <a:t>формирование представления по выработке и реализации эффективных мер предупреждения транспортных преступлений;</a:t>
            </a:r>
          </a:p>
          <a:p>
            <a:pPr algn="just"/>
            <a:r>
              <a:rPr lang="ru-RU" dirty="0"/>
              <a:t>умение применять полученные знания на практике.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379" y="492669"/>
            <a:ext cx="1531921" cy="1265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20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>Для кого предназначена дисциплина?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/>
          <a:lstStyle/>
          <a:p>
            <a:pPr algn="just"/>
            <a:r>
              <a:rPr lang="ru-RU" dirty="0"/>
              <a:t>обучающиеся направления подготовки 40.04.01 Юриспруденция:</a:t>
            </a:r>
          </a:p>
          <a:p>
            <a:pPr algn="just">
              <a:buFontTx/>
              <a:buChar char="-"/>
            </a:pPr>
            <a:r>
              <a:rPr lang="ru-RU" dirty="0"/>
              <a:t>профиль подготовки «Уголовное законодательство России и его реализация»;</a:t>
            </a:r>
          </a:p>
          <a:p>
            <a:pPr algn="just">
              <a:buFontTx/>
              <a:buChar char="-"/>
            </a:pPr>
            <a:r>
              <a:rPr lang="ru-RU" dirty="0"/>
              <a:t>квалификация «Магистр».</a:t>
            </a:r>
          </a:p>
          <a:p>
            <a:pPr algn="just"/>
            <a:endParaRPr lang="en-US" dirty="0"/>
          </a:p>
          <a:p>
            <a:pPr marL="0" indent="0" algn="just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5500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Что изучается в ходе освоения дисциплины?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/>
          <a:lstStyle/>
          <a:p>
            <a:r>
              <a:rPr lang="ru-RU" dirty="0"/>
              <a:t>Актуальные проблемы применения уголовного закона</a:t>
            </a:r>
          </a:p>
          <a:p>
            <a:r>
              <a:rPr lang="ru-RU" dirty="0"/>
              <a:t>Актуальные проблемы уголовного права</a:t>
            </a:r>
          </a:p>
          <a:p>
            <a:r>
              <a:rPr lang="ru-RU" dirty="0"/>
              <a:t>Сравнительное уголовное право</a:t>
            </a:r>
          </a:p>
          <a:p>
            <a:r>
              <a:rPr lang="ru-RU" dirty="0"/>
              <a:t>Актуальные проблемы транспортной безопасности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8424" y="4711683"/>
            <a:ext cx="2287917" cy="1429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856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r>
              <a:rPr lang="ru-RU" dirty="0"/>
              <a:t>Тематический план дисциплины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pPr algn="just"/>
            <a:r>
              <a:rPr lang="ru-RU" sz="2400" dirty="0"/>
              <a:t>Тема 1. Квалификация преступлений, непосредственно связанных с нарушением правил безопасности движения и эксплуатации транспорта</a:t>
            </a:r>
          </a:p>
          <a:p>
            <a:pPr algn="just"/>
            <a:r>
              <a:rPr lang="ru-RU" sz="2400" dirty="0"/>
              <a:t>Тема 2. Квалификация преступлений, не связанных с нарушением правил безопасности движения и эксплуатации транспорта, но влияющих на них</a:t>
            </a:r>
          </a:p>
          <a:p>
            <a:pPr algn="just"/>
            <a:r>
              <a:rPr lang="ru-RU" sz="2400" dirty="0"/>
              <a:t>Тема 3. Проблемы привлечения к уголовной ответственности за транспортные преступления и основные направления совершенствования практики применения уголовно-правовых норм и профилактической деятельности в сфере обеспечения безопасности дорожного движения</a:t>
            </a:r>
            <a:endParaRPr lang="ru-RU" sz="2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0428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/>
              <a:t>Как будут проходить занятия?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r>
              <a:rPr lang="ru-RU" dirty="0"/>
              <a:t>Лекция-дискуссия</a:t>
            </a:r>
          </a:p>
          <a:p>
            <a:r>
              <a:rPr lang="ru-RU" dirty="0"/>
              <a:t>Теоретические опрос</a:t>
            </a:r>
          </a:p>
          <a:p>
            <a:r>
              <a:rPr lang="ru-RU" dirty="0"/>
              <a:t>Разбор конкретных ситуаций</a:t>
            </a:r>
          </a:p>
          <a:p>
            <a:r>
              <a:rPr lang="ru-RU" dirty="0"/>
              <a:t>Деловые игры</a:t>
            </a:r>
          </a:p>
          <a:p>
            <a:r>
              <a:rPr lang="ru-RU" dirty="0"/>
              <a:t>Выполнение докладов и рефератов</a:t>
            </a:r>
          </a:p>
          <a:p>
            <a:r>
              <a:rPr lang="ru-RU" dirty="0" err="1"/>
              <a:t>Практикоориентированные</a:t>
            </a:r>
            <a:r>
              <a:rPr lang="ru-RU" dirty="0"/>
              <a:t> задачи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6670" y="5048250"/>
            <a:ext cx="1980120" cy="1483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078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Значение дисциплины для дальнейшего обучения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Основные положения дисциплины могут быть использованы в дальнейшем при изучении следующих дисциплин:</a:t>
            </a:r>
          </a:p>
          <a:p>
            <a:pPr algn="just"/>
            <a:r>
              <a:rPr lang="ru-RU" dirty="0"/>
              <a:t> Сравнительное уголовное право;</a:t>
            </a:r>
          </a:p>
          <a:p>
            <a:pPr algn="just"/>
            <a:r>
              <a:rPr lang="ru-RU" dirty="0"/>
              <a:t>Уголовно-правовая охрана личности.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7322" y="3206381"/>
            <a:ext cx="1944244" cy="1346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51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3734" y="1143084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Значение дисциплины для практической работы юриста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Возможность применять полученные знания по охране общественных отношений в сфере безопасности движения и эксплуатации транспорта на практике; </a:t>
            </a:r>
          </a:p>
          <a:p>
            <a:pPr algn="just"/>
            <a:r>
              <a:rPr lang="ru-RU" dirty="0"/>
              <a:t>Умение применять уголовно-правовые нормы в сфере безопасности движения и эксплуатации транспорта в спорных ситуациях; </a:t>
            </a:r>
          </a:p>
          <a:p>
            <a:pPr algn="just"/>
            <a:r>
              <a:rPr lang="ru-RU" dirty="0"/>
              <a:t>Получение навыков по квалификации преступлений в сфере безопасности движения и эксплуатации транспорта.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00324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71602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1427</TotalTime>
  <Words>348</Words>
  <Application>Microsoft Office PowerPoint</Application>
  <PresentationFormat>Экран (4:3)</PresentationFormat>
  <Paragraphs>49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Roboto Medium</vt:lpstr>
      <vt:lpstr>Тема Office</vt:lpstr>
      <vt:lpstr>Презентация PowerPoint</vt:lpstr>
      <vt:lpstr>Цель освоения дисциплины </vt:lpstr>
      <vt:lpstr>Задачи дисциплины</vt:lpstr>
      <vt:lpstr>Для кого предназначена дисциплина?</vt:lpstr>
      <vt:lpstr>Что изучается в ходе освоения дисциплины?</vt:lpstr>
      <vt:lpstr>Тематический план дисциплины</vt:lpstr>
      <vt:lpstr>Как будут проходить занятия?</vt:lpstr>
      <vt:lpstr>Значение дисциплины для дальнейшего обучения</vt:lpstr>
      <vt:lpstr>Значение дисциплины для практической работы юриста</vt:lpstr>
      <vt:lpstr>Презентация PowerPoint</vt:lpstr>
    </vt:vector>
  </TitlesOfParts>
  <Company>ФГБОУ СГЮА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Кузнецов Максим</dc:creator>
  <cp:lastModifiedBy>Admin</cp:lastModifiedBy>
  <cp:revision>137</cp:revision>
  <dcterms:created xsi:type="dcterms:W3CDTF">2020-12-02T14:35:45Z</dcterms:created>
  <dcterms:modified xsi:type="dcterms:W3CDTF">2022-02-12T08:24:28Z</dcterms:modified>
</cp:coreProperties>
</file>